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2"/>
  </p:notesMasterIdLst>
  <p:sldIdLst>
    <p:sldId id="256" r:id="rId2"/>
    <p:sldId id="257" r:id="rId3"/>
    <p:sldId id="272" r:id="rId4"/>
    <p:sldId id="276" r:id="rId5"/>
    <p:sldId id="273" r:id="rId6"/>
    <p:sldId id="275" r:id="rId7"/>
    <p:sldId id="278" r:id="rId8"/>
    <p:sldId id="274" r:id="rId9"/>
    <p:sldId id="277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03" autoAdjust="0"/>
  </p:normalViewPr>
  <p:slideViewPr>
    <p:cSldViewPr snapToGrid="0" snapToObjects="1">
      <p:cViewPr varScale="1">
        <p:scale>
          <a:sx n="157" d="100"/>
          <a:sy n="157" d="100"/>
        </p:scale>
        <p:origin x="-4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4688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4C84A-B5D5-C84C-B0C9-2C93644ADF05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C2ED-761A-024E-9D34-5C1B3A89B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4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C2ED-761A-024E-9D34-5C1B3A89B8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C2ED-761A-024E-9D34-5C1B3A89B8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06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C2ED-761A-024E-9D34-5C1B3A89B8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26C2B86-DD17-7645-826B-2592319E0E3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087C71A-2AAF-6243-AB90-C5E5E2D6FC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Plan Workshop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427018"/>
          </a:xfrm>
        </p:spPr>
        <p:txBody>
          <a:bodyPr>
            <a:normAutofit/>
          </a:bodyPr>
          <a:lstStyle/>
          <a:p>
            <a:r>
              <a:rPr lang="en-US" dirty="0" smtClean="0"/>
              <a:t>Part 4: Setting Assessment Benchmarks and Accountability Timeline</a:t>
            </a:r>
          </a:p>
          <a:p>
            <a:r>
              <a:rPr lang="en-US" dirty="0" smtClean="0"/>
              <a:t>October 22, 2015</a:t>
            </a:r>
          </a:p>
          <a:p>
            <a:r>
              <a:rPr lang="en-US" dirty="0" smtClean="0"/>
              <a:t>Drs. Summer DeProw and Topeka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5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Homework: complete an accountability timeline for the assessment plan you have been working on since we began the workshops. Be prepared to defend your decisions.</a:t>
            </a:r>
          </a:p>
          <a:p>
            <a:r>
              <a:rPr lang="en-US" dirty="0" smtClean="0"/>
              <a:t>Next session (11/</a:t>
            </a:r>
            <a:r>
              <a:rPr lang="en-US" dirty="0"/>
              <a:t>1</a:t>
            </a:r>
            <a:r>
              <a:rPr lang="en-US" dirty="0" smtClean="0"/>
              <a:t>2)</a:t>
            </a:r>
            <a:r>
              <a:rPr lang="en-US" dirty="0"/>
              <a:t>:</a:t>
            </a:r>
            <a:r>
              <a:rPr lang="en-US" dirty="0" smtClean="0"/>
              <a:t> Reporting Assessment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		Thank you! Any questions?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000" dirty="0" err="1"/>
              <a:t>Suskie</a:t>
            </a:r>
            <a:r>
              <a:rPr lang="en-US" sz="1000" dirty="0"/>
              <a:t>, L. (2015). </a:t>
            </a:r>
            <a:r>
              <a:rPr lang="en-US" sz="1000" i="1" dirty="0"/>
              <a:t>Five dimensions of quality</a:t>
            </a:r>
            <a:r>
              <a:rPr lang="en-US" sz="1000" dirty="0"/>
              <a:t>. San Francisco, CA: </a:t>
            </a:r>
            <a:r>
              <a:rPr lang="en-US" sz="1000" dirty="0" err="1"/>
              <a:t>Jossey</a:t>
            </a:r>
            <a:r>
              <a:rPr lang="en-US" sz="1000" dirty="0"/>
              <a:t>-Bass.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733054" y="6596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0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/>
              <a:t>Quick Review (5 </a:t>
            </a:r>
            <a:r>
              <a:rPr lang="en-US" sz="1400" b="1" dirty="0" err="1" smtClean="0"/>
              <a:t>mins</a:t>
            </a:r>
            <a:r>
              <a:rPr lang="en-US" sz="1400" b="1" dirty="0" smtClean="0"/>
              <a:t>)</a:t>
            </a:r>
          </a:p>
          <a:p>
            <a:r>
              <a:rPr lang="en-US" sz="1400" b="1" dirty="0" smtClean="0"/>
              <a:t>How to set assessment benchmarks (30 minutes)</a:t>
            </a:r>
          </a:p>
          <a:p>
            <a:pPr lvl="1"/>
            <a:r>
              <a:rPr lang="en-US" sz="1400" b="1" dirty="0" smtClean="0"/>
              <a:t>What are they</a:t>
            </a:r>
          </a:p>
          <a:p>
            <a:pPr lvl="1"/>
            <a:r>
              <a:rPr lang="en-US" sz="1400" b="1" dirty="0" smtClean="0"/>
              <a:t>Why are they needed</a:t>
            </a:r>
          </a:p>
          <a:p>
            <a:pPr lvl="1"/>
            <a:r>
              <a:rPr lang="en-US" sz="1400" b="1" dirty="0" smtClean="0"/>
              <a:t>Things to consider when setting benchmarks</a:t>
            </a:r>
          </a:p>
          <a:p>
            <a:pPr lvl="1"/>
            <a:r>
              <a:rPr lang="en-US" sz="1400" b="1" dirty="0" smtClean="0"/>
              <a:t>Caution!</a:t>
            </a:r>
          </a:p>
          <a:p>
            <a:pPr lvl="1"/>
            <a:r>
              <a:rPr lang="en-US" sz="1400" b="1" dirty="0" smtClean="0"/>
              <a:t>Examples</a:t>
            </a:r>
            <a:endParaRPr lang="en-US" sz="1400" b="1" dirty="0" smtClean="0"/>
          </a:p>
          <a:p>
            <a:pPr lvl="1"/>
            <a:r>
              <a:rPr lang="en-US" sz="1400" b="1" dirty="0" smtClean="0"/>
              <a:t>Find a team mate (someone you have not teamed up with before) and discuss how you think your discipline/department should approach setting benchmarks…</a:t>
            </a:r>
          </a:p>
          <a:p>
            <a:r>
              <a:rPr lang="en-US" sz="1400" b="1" dirty="0" smtClean="0"/>
              <a:t>Accountability Timeline(10-20 </a:t>
            </a:r>
            <a:r>
              <a:rPr lang="en-US" sz="1400" b="1" dirty="0" err="1" smtClean="0"/>
              <a:t>mins</a:t>
            </a:r>
            <a:r>
              <a:rPr lang="en-US" sz="1400" b="1" dirty="0" smtClean="0"/>
              <a:t>)</a:t>
            </a:r>
          </a:p>
          <a:p>
            <a:pPr lvl="1"/>
            <a:r>
              <a:rPr lang="en-US" sz="1400" b="1" dirty="0" smtClean="0"/>
              <a:t>What is it</a:t>
            </a:r>
          </a:p>
          <a:p>
            <a:pPr lvl="1"/>
            <a:r>
              <a:rPr lang="en-US" sz="1400" b="1" dirty="0" smtClean="0"/>
              <a:t>Who needs it</a:t>
            </a:r>
          </a:p>
          <a:p>
            <a:pPr lvl="1"/>
            <a:r>
              <a:rPr lang="en-US" sz="1400" b="1" dirty="0" smtClean="0"/>
              <a:t>Why</a:t>
            </a:r>
          </a:p>
          <a:p>
            <a:pPr lvl="1"/>
            <a:r>
              <a:rPr lang="en-US" sz="1400" b="1" dirty="0" smtClean="0"/>
              <a:t>Example</a:t>
            </a:r>
            <a:r>
              <a:rPr lang="en-US" sz="1400" b="1" dirty="0"/>
              <a:t>	</a:t>
            </a:r>
            <a:endParaRPr lang="en-US" sz="1400" b="1" dirty="0" smtClean="0"/>
          </a:p>
          <a:p>
            <a:r>
              <a:rPr lang="en-US" sz="1400" b="1" dirty="0" smtClean="0"/>
              <a:t>Homework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232819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Benchmarks:</a:t>
            </a:r>
            <a:br>
              <a:rPr lang="en-US" dirty="0" smtClean="0"/>
            </a:br>
            <a:r>
              <a:rPr lang="en-US" sz="3200" dirty="0" smtClean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Assessment benchmarks are “clear definitions of what constitutes success” on an outcome/assignment. A program cannot identify areas of strengths or weaknesses until a clear benchmark has been set. </a:t>
            </a:r>
          </a:p>
          <a:p>
            <a:r>
              <a:rPr lang="en-US" dirty="0" smtClean="0"/>
              <a:t>“Defining success means having a clear sense of what is good enough.”</a:t>
            </a:r>
          </a:p>
          <a:p>
            <a:r>
              <a:rPr lang="en-US" dirty="0" smtClean="0"/>
              <a:t>“Numbers have meaning only when they are compared against other numbers” (</a:t>
            </a:r>
            <a:r>
              <a:rPr lang="en-US" dirty="0" err="1" smtClean="0"/>
              <a:t>Suskie</a:t>
            </a:r>
            <a:r>
              <a:rPr lang="en-US" dirty="0" smtClean="0"/>
              <a:t>, 2015, p.170).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6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Benchmarks: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Why are they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Communicate expectations for learning</a:t>
            </a:r>
          </a:p>
          <a:p>
            <a:r>
              <a:rPr lang="en-US" dirty="0" smtClean="0"/>
              <a:t>Plan instruction</a:t>
            </a:r>
          </a:p>
          <a:p>
            <a:r>
              <a:rPr lang="en-US" dirty="0" smtClean="0"/>
              <a:t>Monitor and evaluate learning</a:t>
            </a:r>
          </a:p>
          <a:p>
            <a:r>
              <a:rPr lang="en-US" dirty="0" smtClean="0"/>
              <a:t>Predict future performance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6527" y="6554360"/>
            <a:ext cx="3085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datause.cse.ucla.edu</a:t>
            </a:r>
            <a:r>
              <a:rPr lang="en-US" sz="1200" dirty="0"/>
              <a:t>/</a:t>
            </a:r>
            <a:r>
              <a:rPr lang="en-US" sz="1200" dirty="0" err="1"/>
              <a:t>ba_purpose.php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3762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consider when setting Benchmarks: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What could benchmarks be based upon?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Historical Data</a:t>
            </a:r>
          </a:p>
          <a:p>
            <a:r>
              <a:rPr lang="en-US" dirty="0" smtClean="0"/>
              <a:t>External Sources-Peer Institutions, Certification Exam pass rates/Professional standards</a:t>
            </a:r>
          </a:p>
          <a:p>
            <a:r>
              <a:rPr lang="en-US" dirty="0" smtClean="0"/>
              <a:t>Value-added perspective</a:t>
            </a:r>
          </a:p>
          <a:p>
            <a:r>
              <a:rPr lang="en-US" dirty="0" smtClean="0"/>
              <a:t>Ideas from the group????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2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Cautions for setting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apparent dangers of </a:t>
            </a:r>
            <a:r>
              <a:rPr lang="en-US" dirty="0"/>
              <a:t>s</a:t>
            </a:r>
            <a:r>
              <a:rPr lang="en-US" dirty="0" smtClean="0"/>
              <a:t>etting the bar too high or too low.</a:t>
            </a:r>
          </a:p>
          <a:p>
            <a:r>
              <a:rPr lang="en-US" dirty="0" smtClean="0"/>
              <a:t>Be realistic!</a:t>
            </a:r>
          </a:p>
          <a:p>
            <a:r>
              <a:rPr lang="en-US" dirty="0" smtClean="0"/>
              <a:t>Course grades should not be used as benchmarks. </a:t>
            </a:r>
          </a:p>
          <a:p>
            <a:r>
              <a:rPr lang="en-US" dirty="0" smtClean="0"/>
              <a:t>Benchmarks should be the same across venues, modalities, courses, and programs.</a:t>
            </a:r>
          </a:p>
          <a:p>
            <a:r>
              <a:rPr lang="en-US" dirty="0" smtClean="0"/>
              <a:t>The more important the outcome, the more rigorous the target!</a:t>
            </a:r>
          </a:p>
          <a:p>
            <a:r>
              <a:rPr lang="en-US" dirty="0" smtClean="0"/>
              <a:t>Do not choose benchmarks arbitrarily. Choose your benchmark based on a perspective that is most meaningful and useful to your discipline; benchmarks could change over time based on what is important to your department/discipline at any given time frame.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0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Seventy-five percent  of students will score 75% or better on the ethics case study project.</a:t>
            </a:r>
          </a:p>
          <a:p>
            <a:r>
              <a:rPr lang="en-US" dirty="0" smtClean="0"/>
              <a:t>One hundred percent of students will score 75% or better on the application of knowledge questions on the final exam.</a:t>
            </a:r>
          </a:p>
          <a:p>
            <a:r>
              <a:rPr lang="en-US" dirty="0" smtClean="0"/>
              <a:t>Sixty percent of students will attend at least 3 professional development activities this semester. </a:t>
            </a:r>
          </a:p>
          <a:p>
            <a:r>
              <a:rPr lang="en-US" dirty="0" smtClean="0"/>
              <a:t>At least 50% of students will earn an A in the course. Really?!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67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Time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Discuss how your department/discipline might approach choosing benchmarks…what’s most meaningful for your discipline at this point in time? Might this change over time?</a:t>
            </a:r>
            <a:r>
              <a:rPr lang="en-US" dirty="0"/>
              <a:t> </a:t>
            </a:r>
            <a:r>
              <a:rPr lang="en-US" dirty="0" smtClean="0"/>
              <a:t>What factors might influence changing the benchmark?</a:t>
            </a:r>
          </a:p>
        </p:txBody>
      </p:sp>
    </p:spTree>
    <p:extLst>
      <p:ext uri="{BB962C8B-B14F-4D97-AF65-F5344CB8AC3E}">
        <p14:creationId xmlns:p14="http://schemas.microsoft.com/office/powerpoint/2010/main" val="3680648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Accountability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/>
              <a:t>A structure set in place to identify who is responsible for what parts of the assessment process at what time;</a:t>
            </a:r>
          </a:p>
          <a:p>
            <a:r>
              <a:rPr lang="en-US" sz="3600" dirty="0" smtClean="0"/>
              <a:t>Every department/discipline that has an assessment plan should also have an accountability timeline;</a:t>
            </a:r>
          </a:p>
          <a:p>
            <a:r>
              <a:rPr lang="en-US" sz="3600" dirty="0" smtClean="0"/>
              <a:t>It is important for all the obvious reasons</a:t>
            </a:r>
            <a:r>
              <a:rPr lang="en-US" sz="3600" dirty="0" smtClean="0">
                <a:sym typeface="Wingdings"/>
              </a:rPr>
              <a:t>;</a:t>
            </a:r>
            <a:endParaRPr lang="en-US" sz="3600" dirty="0"/>
          </a:p>
          <a:p>
            <a:r>
              <a:rPr lang="en-US" sz="3600" dirty="0" smtClean="0"/>
              <a:t>Things to consider when setting up the accountability timeline: is there a discipline/college assessment committee; who can you count on to be attentive to assessment and student learning; internal deadlines should be set in conjunction with Office of Assessment deadlines; be sensitive to faculty workloads and “busy times.”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3888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1229</TotalTime>
  <Words>600</Words>
  <Application>Microsoft Macintosh PowerPoint</Application>
  <PresentationFormat>On-screen Show (4:3)</PresentationFormat>
  <Paragraphs>71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Story</vt:lpstr>
      <vt:lpstr>Assessment Plan Workshop Series</vt:lpstr>
      <vt:lpstr>Workshop Agenda</vt:lpstr>
      <vt:lpstr>Assessment Benchmarks: What are they?</vt:lpstr>
      <vt:lpstr>Assessment Benchmarks: Why are they useful?</vt:lpstr>
      <vt:lpstr>Things to consider when setting Benchmarks: What could benchmarks be based upon?</vt:lpstr>
      <vt:lpstr>Cautions for setting benchmarks</vt:lpstr>
      <vt:lpstr>Examples of Benchmarks</vt:lpstr>
      <vt:lpstr>Team Time</vt:lpstr>
      <vt:lpstr>Accountability Timeline</vt:lpstr>
      <vt:lpstr>Next Step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Agriculture and Technology</dc:title>
  <dc:creator>Topeka Small</dc:creator>
  <cp:lastModifiedBy>Topeka Small</cp:lastModifiedBy>
  <cp:revision>63</cp:revision>
  <dcterms:created xsi:type="dcterms:W3CDTF">2015-08-13T15:01:57Z</dcterms:created>
  <dcterms:modified xsi:type="dcterms:W3CDTF">2015-10-22T14:38:48Z</dcterms:modified>
</cp:coreProperties>
</file>